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92.xml" ContentType="application/vnd.openxmlformats-officedocument.presentationml.tags+xml"/>
  <Override PartName="/ppt/notesSlides/notesSlide1.xml" ContentType="application/vnd.openxmlformats-officedocument.presentationml.notesSlide+xml"/>
  <Override PartName="/ppt/tags/tag93.xml" ContentType="application/vnd.openxmlformats-officedocument.presentationml.tags+xml"/>
  <Override PartName="/ppt/notesSlides/notesSlide2.xml" ContentType="application/vnd.openxmlformats-officedocument.presentationml.notesSlide+xml"/>
  <Override PartName="/ppt/tags/tag94.xml" ContentType="application/vnd.openxmlformats-officedocument.presentationml.tags+xml"/>
  <Override PartName="/ppt/notesSlides/notesSlide3.xml" ContentType="application/vnd.openxmlformats-officedocument.presentationml.notesSlide+xml"/>
  <Override PartName="/ppt/tags/tag95.xml" ContentType="application/vnd.openxmlformats-officedocument.presentationml.tags+xml"/>
  <Override PartName="/ppt/notesSlides/notesSlide4.xml" ContentType="application/vnd.openxmlformats-officedocument.presentationml.notesSlide+xml"/>
  <Override PartName="/ppt/tags/tag96.xml" ContentType="application/vnd.openxmlformats-officedocument.presentationml.tags+xml"/>
  <Override PartName="/ppt/notesSlides/notesSlide5.xml" ContentType="application/vnd.openxmlformats-officedocument.presentationml.notesSlide+xml"/>
  <Override PartName="/ppt/tags/tag97.xml" ContentType="application/vnd.openxmlformats-officedocument.presentationml.tags+xml"/>
  <Override PartName="/ppt/notesSlides/notesSlide6.xml" ContentType="application/vnd.openxmlformats-officedocument.presentationml.notesSlide+xml"/>
  <Override PartName="/ppt/tags/tag98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9" r:id="rId17"/>
  </p:sldMasterIdLst>
  <p:notesMasterIdLst>
    <p:notesMasterId r:id="rId31"/>
  </p:notesMasterIdLst>
  <p:handoutMasterIdLst>
    <p:handoutMasterId r:id="rId32"/>
  </p:handoutMasterIdLst>
  <p:sldIdLst>
    <p:sldId id="957" r:id="rId18"/>
    <p:sldId id="963" r:id="rId19"/>
    <p:sldId id="964" r:id="rId20"/>
    <p:sldId id="966" r:id="rId21"/>
    <p:sldId id="960" r:id="rId22"/>
    <p:sldId id="961" r:id="rId23"/>
    <p:sldId id="965" r:id="rId24"/>
    <p:sldId id="967" r:id="rId25"/>
    <p:sldId id="962" r:id="rId26"/>
    <p:sldId id="968" r:id="rId27"/>
    <p:sldId id="958" r:id="rId28"/>
    <p:sldId id="951" r:id="rId29"/>
    <p:sldId id="953" r:id="rId30"/>
  </p:sldIdLst>
  <p:sldSz cx="12198350" cy="6858000"/>
  <p:notesSz cx="6858000" cy="9686925"/>
  <p:custDataLst>
    <p:custData r:id="rId1"/>
    <p:tags r:id="rId33"/>
  </p:custDataLst>
  <p:defaultTextStyle>
    <a:defPPr>
      <a:defRPr lang="de-DE"/>
    </a:defPPr>
    <a:lvl1pPr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210">
          <p15:clr>
            <a:srgbClr val="A4A3A4"/>
          </p15:clr>
        </p15:guide>
        <p15:guide id="7" pos="395">
          <p15:clr>
            <a:srgbClr val="A4A3A4"/>
          </p15:clr>
        </p15:guide>
        <p15:guide id="8" pos="3842">
          <p15:clr>
            <a:srgbClr val="A4A3A4"/>
          </p15:clr>
        </p15:guide>
        <p15:guide id="9" pos="3933">
          <p15:clr>
            <a:srgbClr val="A4A3A4"/>
          </p15:clr>
        </p15:guide>
        <p15:guide id="10" pos="7380">
          <p15:clr>
            <a:srgbClr val="A4A3A4"/>
          </p15:clr>
        </p15:guide>
        <p15:guide id="11" pos="5566">
          <p15:clr>
            <a:srgbClr val="A4A3A4"/>
          </p15:clr>
        </p15:guide>
        <p15:guide id="12" orient="horz" pos="3902" userDrawn="1">
          <p15:clr>
            <a:srgbClr val="A4A3A4"/>
          </p15:clr>
        </p15:guide>
        <p15:guide id="13" orient="horz" pos="654">
          <p15:clr>
            <a:srgbClr val="A4A3A4"/>
          </p15:clr>
        </p15:guide>
        <p15:guide id="14" orient="horz" pos="2453" userDrawn="1">
          <p15:clr>
            <a:srgbClr val="A4A3A4"/>
          </p15:clr>
        </p15:guide>
        <p15:guide id="15" orient="horz" pos="2360">
          <p15:clr>
            <a:srgbClr val="A4A3A4"/>
          </p15:clr>
        </p15:guide>
        <p15:guide id="16" orient="horz" pos="90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  <p15:guide id="3" orient="horz" pos="3051">
          <p15:clr>
            <a:srgbClr val="A4A3A4"/>
          </p15:clr>
        </p15:guide>
        <p15:guide id="4" pos="2160">
          <p15:clr>
            <a:srgbClr val="A4A3A4"/>
          </p15:clr>
        </p15:guide>
        <p15:guide id="5" orient="horz" pos="2870">
          <p15:clr>
            <a:srgbClr val="A4A3A4"/>
          </p15:clr>
        </p15:guide>
        <p15:guide id="6" orient="horz" pos="466">
          <p15:clr>
            <a:srgbClr val="A4A3A4"/>
          </p15:clr>
        </p15:guide>
        <p15:guide id="7" orient="horz" pos="5637">
          <p15:clr>
            <a:srgbClr val="A4A3A4"/>
          </p15:clr>
        </p15:guide>
        <p15:guide id="8" orient="horz" pos="2733">
          <p15:clr>
            <a:srgbClr val="A4A3A4"/>
          </p15:clr>
        </p15:guide>
        <p15:guide id="9" pos="4156">
          <p15:clr>
            <a:srgbClr val="A4A3A4"/>
          </p15:clr>
        </p15:guide>
        <p15:guide id="10" pos="16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F87"/>
    <a:srgbClr val="7DD2E6"/>
    <a:srgbClr val="D2D741"/>
    <a:srgbClr val="AAB414"/>
    <a:srgbClr val="879628"/>
    <a:srgbClr val="647D2D"/>
    <a:srgbClr val="465F19"/>
    <a:srgbClr val="41AAC8"/>
    <a:srgbClr val="2387AA"/>
    <a:srgbClr val="0046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02" autoAdjust="0"/>
    <p:restoredTop sz="94660" autoAdjust="0"/>
  </p:normalViewPr>
  <p:slideViewPr>
    <p:cSldViewPr snapToObjects="1" showGuides="1">
      <p:cViewPr varScale="1">
        <p:scale>
          <a:sx n="114" d="100"/>
          <a:sy n="114" d="100"/>
        </p:scale>
        <p:origin x="816" y="240"/>
      </p:cViewPr>
      <p:guideLst>
        <p:guide orient="horz" pos="210"/>
        <p:guide pos="395"/>
        <p:guide pos="3842"/>
        <p:guide pos="3933"/>
        <p:guide pos="7380"/>
        <p:guide pos="5566"/>
        <p:guide orient="horz" pos="3902"/>
        <p:guide orient="horz" pos="654"/>
        <p:guide orient="horz" pos="2453"/>
        <p:guide orient="horz" pos="2360"/>
        <p:guide orient="horz" pos="909"/>
      </p:guideLst>
    </p:cSldViewPr>
  </p:slideViewPr>
  <p:outlineViewPr>
    <p:cViewPr>
      <p:scale>
        <a:sx n="33" d="100"/>
        <a:sy n="33" d="100"/>
      </p:scale>
      <p:origin x="0" y="12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 showGuides="1">
      <p:cViewPr>
        <p:scale>
          <a:sx n="60" d="100"/>
          <a:sy n="60" d="100"/>
        </p:scale>
        <p:origin x="-3654" y="-342"/>
      </p:cViewPr>
      <p:guideLst>
        <p:guide orient="horz" pos="3224"/>
        <p:guide pos="2236"/>
        <p:guide orient="horz" pos="3051"/>
        <p:guide pos="2160"/>
        <p:guide orient="horz" pos="2870"/>
        <p:guide orient="horz" pos="466"/>
        <p:guide orient="horz" pos="5637"/>
        <p:guide orient="horz" pos="2733"/>
        <p:guide pos="4156"/>
        <p:guide pos="164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" Target="slides/slide1.xml"/><Relationship Id="rId26" Type="http://schemas.openxmlformats.org/officeDocument/2006/relationships/slide" Target="slides/slide9.xml"/><Relationship Id="rId3" Type="http://schemas.openxmlformats.org/officeDocument/2006/relationships/customXml" Target="../customXml/item3.xml"/><Relationship Id="rId21" Type="http://schemas.openxmlformats.org/officeDocument/2006/relationships/slide" Target="slides/slide4.xml"/><Relationship Id="rId34" Type="http://schemas.openxmlformats.org/officeDocument/2006/relationships/presProps" Target="presProps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Master" Target="slideMasters/slideMaster1.xml"/><Relationship Id="rId25" Type="http://schemas.openxmlformats.org/officeDocument/2006/relationships/slide" Target="slides/slide8.xml"/><Relationship Id="rId33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" Target="slides/slide3.xml"/><Relationship Id="rId29" Type="http://schemas.openxmlformats.org/officeDocument/2006/relationships/slide" Target="slides/slide12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7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6.xml"/><Relationship Id="rId28" Type="http://schemas.openxmlformats.org/officeDocument/2006/relationships/slide" Target="slides/slide11.xml"/><Relationship Id="rId36" Type="http://schemas.openxmlformats.org/officeDocument/2006/relationships/theme" Target="theme/theme1.xml"/><Relationship Id="rId10" Type="http://schemas.openxmlformats.org/officeDocument/2006/relationships/customXml" Target="../customXml/item10.xml"/><Relationship Id="rId19" Type="http://schemas.openxmlformats.org/officeDocument/2006/relationships/slide" Target="slides/slide2.xml"/><Relationship Id="rId31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5.xml"/><Relationship Id="rId27" Type="http://schemas.openxmlformats.org/officeDocument/2006/relationships/slide" Target="slides/slide10.xml"/><Relationship Id="rId30" Type="http://schemas.openxmlformats.org/officeDocument/2006/relationships/slide" Target="slides/slide13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18840" y="0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164038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endParaRPr lang="en-US" dirty="0">
              <a:latin typeface="Arial" pitchFamily="34" charset="0"/>
            </a:endParaRPr>
          </a:p>
        </p:txBody>
      </p:sp>
      <p:sp>
        <p:nvSpPr>
          <p:cNvPr id="1730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18840" y="9164038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Handout </a:t>
            </a:r>
            <a:fld id="{BFC713D8-7968-482B-A79F-9C586FE5053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1723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18840" y="0"/>
            <a:ext cx="3137627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1702" y="739006"/>
            <a:ext cx="6338250" cy="3564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60351" y="4564740"/>
            <a:ext cx="6337300" cy="4321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164038"/>
            <a:ext cx="3139161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18840" y="9164038"/>
            <a:ext cx="3137627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877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eaLnBrk="0" fontAlgn="base" hangingPunct="0">
      <a:spcBef>
        <a:spcPts val="0"/>
      </a:spcBef>
      <a:spcAft>
        <a:spcPts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1pPr>
    <a:lvl2pPr marL="126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2pPr>
    <a:lvl3pPr marL="252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3pPr>
    <a:lvl4pPr marL="378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4pPr>
    <a:lvl5pPr marL="504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5pPr>
    <a:lvl6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063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98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998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872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0819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9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3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customXml" Target="../../customXml/item15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customXml" Target="../../customXml/item4.xml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customXml" Target="../../customXml/item11.xml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customXml" Target="../../customXml/item1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5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customXml" Target="../../customXml/item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9.xml"/><Relationship Id="rId4" Type="http://schemas.openxmlformats.org/officeDocument/2006/relationships/tags" Target="../tags/tag58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customXml" Target="../../customXml/item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customXml" Target="../../customXml/item7.xml"/><Relationship Id="rId4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customXml" Target="../../customXml/item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8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customXml" Target="../../customXml/item1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customXml" Target="../../customXml/item1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5.xml"/><Relationship Id="rId4" Type="http://schemas.openxmlformats.org/officeDocument/2006/relationships/tags" Target="../tags/tag7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6.xml"/><Relationship Id="rId1" Type="http://schemas.openxmlformats.org/officeDocument/2006/relationships/customXml" Target="../../customXml/item8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customXml" Target="../../customXml/item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4.xml"/><Relationship Id="rId4" Type="http://schemas.openxmlformats.org/officeDocument/2006/relationships/tags" Target="../tags/tag83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2" Type="http://schemas.openxmlformats.org/officeDocument/2006/relationships/tags" Target="../tags/tag85.xml"/><Relationship Id="rId1" Type="http://schemas.openxmlformats.org/officeDocument/2006/relationships/customXml" Target="../../customXml/item5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4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customXml" Target="../../customXml/item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customXml" Target="../../customXml/item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" descr="C:\Users\fbuser\AppData\Local\Temp\vmware-fbuser\VMwareDnD\8f3edd99\7886_Partikel_Visual_2048px_sRGB_171204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" y="-1350"/>
            <a:ext cx="12196800" cy="68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4139290"/>
            <a:ext cx="6480000" cy="1663205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9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Realize innovation.</a:t>
            </a:r>
          </a:p>
        </p:txBody>
      </p:sp>
      <p:sp>
        <p:nvSpPr>
          <p:cNvPr id="10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  <a:lvl2pPr marL="1588" indent="0">
              <a:buNone/>
              <a:defRPr/>
            </a:lvl2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Restricted © Siemens AG 2019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noProof="0" dirty="0"/>
          </a:p>
        </p:txBody>
      </p:sp>
      <p:grpSp>
        <p:nvGrpSpPr>
          <p:cNvPr id="83" name="Gruppieren 82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4" name="Gerade Verbindung 83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5" name="Gerade Verbindung 104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2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7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8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auto">
          <a:xfrm>
            <a:off x="0" y="0"/>
            <a:ext cx="12198350" cy="1439999"/>
          </a:xfrm>
          <a:prstGeom prst="rect">
            <a:avLst/>
          </a:prstGeom>
          <a:solidFill>
            <a:srgbClr val="FFFFFF"/>
          </a:solidFill>
          <a:ln w="127">
            <a:solidFill>
              <a:srgbClr val="FFFFFF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noProof="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-2784"/>
            <a:ext cx="12196800" cy="6858000"/>
          </a:xfrm>
          <a:noFill/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7" name="Gerade Verbindung 6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93159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451" userDrawn="1">
          <p15:clr>
            <a:srgbClr val="A4A3A4"/>
          </p15:clr>
        </p15:guide>
        <p15:guide id="2" pos="3842" userDrawn="1">
          <p15:clr>
            <a:srgbClr val="A4A3A4"/>
          </p15:clr>
        </p15:guide>
        <p15:guide id="3" pos="3935" userDrawn="1">
          <p15:clr>
            <a:srgbClr val="A4A3A4"/>
          </p15:clr>
        </p15:guide>
        <p15:guide id="4" pos="5567" userDrawn="1">
          <p15:clr>
            <a:srgbClr val="A4A3A4"/>
          </p15:clr>
        </p15:guide>
        <p15:guide id="5" pos="7379" userDrawn="1">
          <p15:clr>
            <a:srgbClr val="FBAE40"/>
          </p15:clr>
        </p15:guide>
        <p15:guide id="6" pos="391" userDrawn="1">
          <p15:clr>
            <a:srgbClr val="FBAE40"/>
          </p15:clr>
        </p15:guide>
        <p15:guide id="7" orient="horz" pos="3903" userDrawn="1">
          <p15:clr>
            <a:srgbClr val="FBAE40"/>
          </p15:clr>
        </p15:guide>
        <p15:guide id="9" orient="horz" pos="2358" userDrawn="1">
          <p15:clr>
            <a:srgbClr val="A4A3A4"/>
          </p15:clr>
        </p15:guide>
        <p15:guide id="10" orient="horz" pos="911" userDrawn="1">
          <p15:clr>
            <a:srgbClr val="FBAE40"/>
          </p15:clr>
        </p15:guide>
        <p15:guide id="11" orient="horz" pos="652" userDrawn="1">
          <p15:clr>
            <a:srgbClr val="A4A3A4"/>
          </p15:clr>
        </p15:guide>
        <p15:guide id="12" orient="horz" pos="210" userDrawn="1">
          <p15:clr>
            <a:srgbClr val="A4A3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Dynamic Petro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>
          <a:xfrm>
            <a:off x="0" y="0"/>
            <a:ext cx="12198350" cy="6861907"/>
            <a:chOff x="0" y="0"/>
            <a:chExt cx="12198350" cy="6861907"/>
          </a:xfrm>
        </p:grpSpPr>
        <p:sp>
          <p:nvSpPr>
            <p:cNvPr id="4" name="Rechteck 3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" name="Rechteck 5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gradFill>
              <a:gsLst>
                <a:gs pos="83000">
                  <a:srgbClr val="0099B0">
                    <a:alpha val="85000"/>
                  </a:srgbClr>
                </a:gs>
                <a:gs pos="50000">
                  <a:srgbClr val="009999">
                    <a:alpha val="85000"/>
                  </a:srgbClr>
                </a:gs>
                <a:gs pos="0">
                  <a:srgbClr val="50BEBE">
                    <a:alpha val="85000"/>
                  </a:srgbClr>
                </a:gs>
                <a:gs pos="100000">
                  <a:srgbClr val="0099CB">
                    <a:alpha val="85000"/>
                  </a:srgbClr>
                </a:gs>
              </a:gsLst>
              <a:lin ang="0" scaled="0"/>
            </a:gradFill>
            <a:ln>
              <a:noFill/>
            </a:ln>
            <a:effectLst/>
            <a:ex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9" name="Gerade Verbindung 8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9" name="Gerade Verbindung 28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" name="Gerade Verbindung 29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753766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Blu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 userDrawn="1"/>
        </p:nvSpPr>
        <p:spPr bwMode="auto">
          <a:xfrm>
            <a:off x="0" y="0"/>
            <a:ext cx="12198350" cy="6861907"/>
          </a:xfrm>
          <a:prstGeom prst="rect">
            <a:avLst/>
          </a:prstGeom>
          <a:solidFill>
            <a:srgbClr val="50BED7"/>
          </a:solidFill>
          <a:ln>
            <a:noFill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noProof="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4" name="Gruppieren 3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5" name="Gerade Verbindung 4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" name="Gerade Verbindung 5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" name="Gerade Verbindung 6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979931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" type="obj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" type="obj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1607085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440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7655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0000"/>
            <a:ext cx="5904000" cy="4752000"/>
          </a:xfrm>
          <a:solidFill>
            <a:srgbClr val="41AAAA"/>
          </a:solidFill>
          <a:ln w="9525">
            <a:noFill/>
            <a:miter lim="800000"/>
            <a:headEnd/>
            <a:tailEnd/>
          </a:ln>
        </p:spPr>
        <p:txBody>
          <a:bodyPr vert="horz" wrap="square" lIns="288000" tIns="252000" rIns="576000" bIns="25200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 typeface="Arial" pitchFamily="34" charset="0"/>
              <a:buNone/>
              <a:tabLst/>
              <a:defRPr lang="de-DE">
                <a:solidFill>
                  <a:schemeClr val="bg1"/>
                </a:solidFill>
              </a:defRPr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746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837154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" preserve="1" userDrawn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custDataLst>
      <p:custData r:id="rId1"/>
    </p:custData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360045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370388" y="1443038"/>
            <a:ext cx="3600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8115750" y="1443038"/>
            <a:ext cx="3600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lor fil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462181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8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Realize innovation.</a:t>
            </a:r>
          </a:p>
        </p:txBody>
      </p:sp>
      <p:sp>
        <p:nvSpPr>
          <p:cNvPr id="11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  <a:lvl2pPr marL="1588" indent="0">
              <a:buNone/>
              <a:defRPr/>
            </a:lvl2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Restricted © Siemens AG 2019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endParaRPr lang="en-US" sz="1000" b="1" noProof="0" dirty="0"/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9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0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0641734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" preserve="1" userDrawn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quarter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quarter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Content Placeholder 4 Id5"/>
          <p:cNvSpPr>
            <a:spLocks noGrp="1"/>
          </p:cNvSpPr>
          <p:nvPr>
            <p:ph sz="quarter" idx="3" hasCustomPrompt="1"/>
            <p:custDataLst>
              <p:tags r:id="rId4"/>
            </p:custDataLst>
          </p:nvPr>
        </p:nvSpPr>
        <p:spPr>
          <a:xfrm>
            <a:off x="627063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Content Placeholder 5 Id6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243638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25576722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 + Navigation" preserve="1" userDrawn="1">
  <p:cSld name="Free Content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3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 + Navigation" preserve="1" userDrawn="1">
  <p:cSld name="One object (large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 + Navigation" preserve="1" userDrawn="1">
  <p:cSld name="One object (small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+ Navigation" preserve="1" userDrawn="1">
  <p:cSld name="Two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5" y="1443038"/>
            <a:ext cx="403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Navigation" preserve="1" userDrawn="1">
  <p:cSld name="Three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259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3362400" y="1443038"/>
            <a:ext cx="2736775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43638" y="1443038"/>
            <a:ext cx="2592387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cdtTextplatzhalter 13 Id7"/>
          <p:cNvSpPr>
            <a:spLocks noGrp="1"/>
          </p:cNvSpPr>
          <p:nvPr>
            <p:ph type="body" sz="quarter" idx="15" hasCustomPrompt="1"/>
            <p:custDataLst>
              <p:tags r:id="rId6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 + Navigation" preserve="1" userDrawn="1">
  <p:cSld name="Two row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 + Navigation" preserve="1" userDrawn="1">
  <p:cSld name="Four object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4" y="1443038"/>
            <a:ext cx="4032000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7063" y="3888000"/>
            <a:ext cx="4032000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5" name="cdtContent Placeholder 14 Id15"/>
          <p:cNvSpPr>
            <a:spLocks noGrp="1"/>
          </p:cNvSpPr>
          <p:nvPr>
            <p:ph sz="quarter" idx="15"/>
            <p:custDataLst>
              <p:tags r:id="rId6"/>
            </p:custDataLst>
          </p:nvPr>
        </p:nvSpPr>
        <p:spPr>
          <a:xfrm>
            <a:off x="4804025" y="3888000"/>
            <a:ext cx="4032000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0" name="cdtTextplatzhalter 13 Id10"/>
          <p:cNvSpPr>
            <a:spLocks noGrp="1"/>
          </p:cNvSpPr>
          <p:nvPr>
            <p:ph type="body" sz="quarter" idx="16" hasCustomPrompt="1"/>
            <p:custDataLst>
              <p:tags r:id="rId7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 hasCustomPrompt="1"/>
            <p:custDataLst>
              <p:tags r:id="rId1"/>
            </p:custDataLst>
          </p:nvPr>
        </p:nvSpPr>
        <p:spPr bwMode="auto">
          <a:xfrm>
            <a:off x="4658996" y="1440000"/>
            <a:ext cx="7539354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 the toc / contact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40000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0332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Dynamic Petrol">
    <p:bg>
      <p:bgPr>
        <a:gradFill>
          <a:gsLst>
            <a:gs pos="83000">
              <a:srgbClr val="0099B0">
                <a:alpha val="85000"/>
              </a:srgbClr>
            </a:gs>
            <a:gs pos="50000">
              <a:srgbClr val="009999">
                <a:alpha val="85000"/>
              </a:srgbClr>
            </a:gs>
            <a:gs pos="0">
              <a:srgbClr val="50BEBE">
                <a:alpha val="85000"/>
              </a:srgbClr>
            </a:gs>
            <a:gs pos="100000">
              <a:srgbClr val="0099CB">
                <a:alpha val="85000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30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398330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hapter 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2" descr="C:\Users\fbuser\AppData\Local\Temp\vmware-fbuser\VMwareDnD\8f3edd99\7886_Partikel_Visual_2048px_sRGB_171204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" y="-1350"/>
            <a:ext cx="12196800" cy="68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891286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8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9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0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Blue light">
    <p:bg>
      <p:bgPr>
        <a:solidFill>
          <a:srgbClr val="50BE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34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0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65548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 bwMode="auto">
          <a:xfrm>
            <a:off x="4658996" y="1439999"/>
            <a:ext cx="7539354" cy="4752000"/>
          </a:xfrm>
          <a:solidFill>
            <a:srgbClr val="41AAAA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chemeClr val="bg1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chemeClr val="bg1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chemeClr val="bg1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39999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215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Index" preserve="1" userDrawn="1">
  <p:cSld name="Text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3" name="cdtText Placeholder 12 Id13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27063" y="1443038"/>
            <a:ext cx="3887914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Textplatzhalter 12 Id5"/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 bwMode="auto">
          <a:xfrm>
            <a:off x="4658995" y="1440000"/>
            <a:ext cx="7539355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" preserve="1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3366034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1440000"/>
            <a:ext cx="122040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1440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11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6.xml"/><Relationship Id="rId42" Type="http://schemas.openxmlformats.org/officeDocument/2006/relationships/tags" Target="../tags/tag14.xml"/><Relationship Id="rId47" Type="http://schemas.openxmlformats.org/officeDocument/2006/relationships/tags" Target="../tags/tag19.xml"/><Relationship Id="rId50" Type="http://schemas.openxmlformats.org/officeDocument/2006/relationships/tags" Target="../tags/tag22.xml"/><Relationship Id="rId55" Type="http://schemas.openxmlformats.org/officeDocument/2006/relationships/tags" Target="../tags/tag27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ags" Target="../tags/tag5.xml"/><Relationship Id="rId38" Type="http://schemas.openxmlformats.org/officeDocument/2006/relationships/tags" Target="../tags/tag10.xml"/><Relationship Id="rId46" Type="http://schemas.openxmlformats.org/officeDocument/2006/relationships/tags" Target="../tags/tag1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41" Type="http://schemas.openxmlformats.org/officeDocument/2006/relationships/tags" Target="../tags/tag13.xml"/><Relationship Id="rId54" Type="http://schemas.openxmlformats.org/officeDocument/2006/relationships/tags" Target="../tags/tag2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4.xml"/><Relationship Id="rId37" Type="http://schemas.openxmlformats.org/officeDocument/2006/relationships/tags" Target="../tags/tag9.xml"/><Relationship Id="rId40" Type="http://schemas.openxmlformats.org/officeDocument/2006/relationships/tags" Target="../tags/tag12.xml"/><Relationship Id="rId45" Type="http://schemas.openxmlformats.org/officeDocument/2006/relationships/tags" Target="../tags/tag17.xml"/><Relationship Id="rId53" Type="http://schemas.openxmlformats.org/officeDocument/2006/relationships/tags" Target="../tags/tag25.xml"/><Relationship Id="rId58" Type="http://schemas.openxmlformats.org/officeDocument/2006/relationships/tags" Target="../tags/tag3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8.xml"/><Relationship Id="rId49" Type="http://schemas.openxmlformats.org/officeDocument/2006/relationships/tags" Target="../tags/tag21.xml"/><Relationship Id="rId57" Type="http://schemas.openxmlformats.org/officeDocument/2006/relationships/tags" Target="../tags/tag2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3.xml"/><Relationship Id="rId44" Type="http://schemas.openxmlformats.org/officeDocument/2006/relationships/tags" Target="../tags/tag16.xml"/><Relationship Id="rId52" Type="http://schemas.openxmlformats.org/officeDocument/2006/relationships/tags" Target="../tags/tag2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ags" Target="../tags/tag2.xml"/><Relationship Id="rId35" Type="http://schemas.openxmlformats.org/officeDocument/2006/relationships/tags" Target="../tags/tag7.xml"/><Relationship Id="rId43" Type="http://schemas.openxmlformats.org/officeDocument/2006/relationships/tags" Target="../tags/tag15.xml"/><Relationship Id="rId48" Type="http://schemas.openxmlformats.org/officeDocument/2006/relationships/tags" Target="../tags/tag20.xml"/><Relationship Id="rId56" Type="http://schemas.openxmlformats.org/officeDocument/2006/relationships/tags" Target="../tags/tag28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3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cdtRectangle 115 Id3078"/>
          <p:cNvSpPr>
            <a:spLocks noGrp="1" noChangeArrowheads="1"/>
          </p:cNvSpPr>
          <p:nvPr>
            <p:ph type="title"/>
            <p:custDataLst>
              <p:tags r:id="rId30"/>
            </p:custDataLst>
          </p:nvPr>
        </p:nvSpPr>
        <p:spPr bwMode="auto">
          <a:xfrm>
            <a:off x="0" y="-1"/>
            <a:ext cx="1219835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26400" tIns="432000" rIns="3384000" bIns="234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9" name="cdtRectangle 116 Id3079"/>
          <p:cNvSpPr>
            <a:spLocks noGrp="1" noChangeArrowheads="1"/>
          </p:cNvSpPr>
          <p:nvPr>
            <p:ph type="body" idx="1"/>
            <p:custDataLst>
              <p:tags r:id="rId31"/>
            </p:custDataLst>
          </p:nvPr>
        </p:nvSpPr>
        <p:spPr bwMode="auto">
          <a:xfrm>
            <a:off x="627063" y="1443037"/>
            <a:ext cx="8208962" cy="4750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cxnSp>
        <p:nvCxnSpPr>
          <p:cNvPr id="3072" name="cdtMasterTags_CL1 Id3072"/>
          <p:cNvCxnSpPr/>
          <p:nvPr>
            <p:custDataLst>
              <p:tags r:id="rId3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3" name="cdtMasterTags_CL2 Id3073"/>
          <p:cNvCxnSpPr/>
          <p:nvPr>
            <p:custDataLst>
              <p:tags r:id="rId3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4" name="cdtMasterTags_CL3 Id3074"/>
          <p:cNvCxnSpPr/>
          <p:nvPr>
            <p:custDataLst>
              <p:tags r:id="rId3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5" name="cdtMasterTags_CL4 Id3075"/>
          <p:cNvCxnSpPr/>
          <p:nvPr>
            <p:custDataLst>
              <p:tags r:id="rId3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6" name="cdtMasterTags_CL5 Id3076"/>
          <p:cNvCxnSpPr/>
          <p:nvPr>
            <p:custDataLst>
              <p:tags r:id="rId3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7" name="cdtMasterTags_CL6 Id3077"/>
          <p:cNvCxnSpPr/>
          <p:nvPr>
            <p:custDataLst>
              <p:tags r:id="rId3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0" name="cdtMasterTags_CL7 Id3080"/>
          <p:cNvCxnSpPr/>
          <p:nvPr>
            <p:custDataLst>
              <p:tags r:id="rId3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1" name="cdtMasterTags_CL8 Id3081"/>
          <p:cNvCxnSpPr/>
          <p:nvPr>
            <p:custDataLst>
              <p:tags r:id="rId3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2" name="cdtMasterTags_CL9 Id3082"/>
          <p:cNvCxnSpPr/>
          <p:nvPr>
            <p:custDataLst>
              <p:tags r:id="rId4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3" name="cdtMasterTags_CL10 Id3083"/>
          <p:cNvCxnSpPr/>
          <p:nvPr>
            <p:custDataLst>
              <p:tags r:id="rId4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4" name="cdtMasterTags_CL11 Id3084"/>
          <p:cNvCxnSpPr/>
          <p:nvPr>
            <p:custDataLst>
              <p:tags r:id="rId4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5" name="cdtMasterTags_CL12 Id3085"/>
          <p:cNvCxnSpPr/>
          <p:nvPr>
            <p:custDataLst>
              <p:tags r:id="rId4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6" name="cdtMasterTags_CL13 Id3086"/>
          <p:cNvCxnSpPr/>
          <p:nvPr>
            <p:custDataLst>
              <p:tags r:id="rId4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7" name="cdtMasterTags_CL14 Id3087"/>
          <p:cNvCxnSpPr/>
          <p:nvPr>
            <p:custDataLst>
              <p:tags r:id="rId4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8" name="cdtMasterTags_CL15 Id3088"/>
          <p:cNvCxnSpPr/>
          <p:nvPr>
            <p:custDataLst>
              <p:tags r:id="rId4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9" name="cdtMasterTags_CL16 Id3089"/>
          <p:cNvCxnSpPr/>
          <p:nvPr>
            <p:custDataLst>
              <p:tags r:id="rId4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0" name="cdtMasterTags_CL17 Id3090"/>
          <p:cNvCxnSpPr/>
          <p:nvPr>
            <p:custDataLst>
              <p:tags r:id="rId4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1" name="cdtMasterTags_CL18 Id3091"/>
          <p:cNvCxnSpPr/>
          <p:nvPr>
            <p:custDataLst>
              <p:tags r:id="rId4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2" name="cdtMasterTags_CL19 Id3092"/>
          <p:cNvCxnSpPr/>
          <p:nvPr>
            <p:custDataLst>
              <p:tags r:id="rId5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3" name="cdtMasterTags_CL20 Id3093"/>
          <p:cNvCxnSpPr/>
          <p:nvPr>
            <p:custDataLst>
              <p:tags r:id="rId5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4" name="cdtMasterTags_CL21 Id3094"/>
          <p:cNvCxnSpPr/>
          <p:nvPr>
            <p:custDataLst>
              <p:tags r:id="rId5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5" name="cdtMasterTags_CL22 Id3095"/>
          <p:cNvCxnSpPr/>
          <p:nvPr>
            <p:custDataLst>
              <p:tags r:id="rId5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6" name="cdtMasterTags"/>
          <p:cNvCxnSpPr/>
          <p:nvPr>
            <p:custDataLst>
              <p:tags r:id="rId5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3" name="cdtText Box 133 Id16"/>
          <p:cNvSpPr txBox="1">
            <a:spLocks noChangeArrowheads="1"/>
          </p:cNvSpPr>
          <p:nvPr>
            <p:custDataLst>
              <p:tags r:id="rId55"/>
            </p:custDataLst>
          </p:nvPr>
        </p:nvSpPr>
        <p:spPr bwMode="auto">
          <a:xfrm>
            <a:off x="0" y="6200774"/>
            <a:ext cx="121983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26400" tIns="144000" rIns="3211200" bIns="0" anchor="ctr"/>
          <a:lstStyle/>
          <a:p>
            <a:r>
              <a:rPr lang="en-US" sz="1000" b="1" noProof="0" dirty="0">
                <a:solidFill>
                  <a:srgbClr val="879BAA"/>
                </a:solidFill>
              </a:rPr>
              <a:t>Restricted © Siemens AG 2019</a:t>
            </a:r>
          </a:p>
        </p:txBody>
      </p:sp>
      <p:sp>
        <p:nvSpPr>
          <p:cNvPr id="64" name="cdtTextBox 12 Id17"/>
          <p:cNvSpPr txBox="1"/>
          <p:nvPr>
            <p:custDataLst>
              <p:tags r:id="rId56"/>
            </p:custDataLst>
          </p:nvPr>
        </p:nvSpPr>
        <p:spPr>
          <a:xfrm>
            <a:off x="0" y="6597650"/>
            <a:ext cx="3932230" cy="260350"/>
          </a:xfrm>
          <a:prstGeom prst="rect">
            <a:avLst/>
          </a:prstGeom>
          <a:noFill/>
        </p:spPr>
        <p:txBody>
          <a:bodyPr wrap="square" lIns="1908000" tIns="0" rIns="0" bIns="11520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YYYY-MM-DD</a:t>
            </a:r>
          </a:p>
        </p:txBody>
      </p:sp>
      <p:sp>
        <p:nvSpPr>
          <p:cNvPr id="65" name="cdtTextBox 11 Id18"/>
          <p:cNvSpPr txBox="1"/>
          <p:nvPr>
            <p:custDataLst>
              <p:tags r:id="rId57"/>
            </p:custDataLst>
          </p:nvPr>
        </p:nvSpPr>
        <p:spPr>
          <a:xfrm>
            <a:off x="0" y="6597650"/>
            <a:ext cx="1765285" cy="260350"/>
          </a:xfrm>
          <a:prstGeom prst="rect">
            <a:avLst/>
          </a:prstGeom>
          <a:noFill/>
        </p:spPr>
        <p:txBody>
          <a:bodyPr wrap="square" lIns="626400" tIns="0" rIns="0" bIns="1152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Page </a:t>
            </a:r>
            <a:fld id="{91E7552C-A157-4A4F-8E99-698C0325FC94}" type="slidenum">
              <a:rPr lang="en-US" sz="1000" noProof="0" smtClean="0">
                <a:solidFill>
                  <a:srgbClr val="000000"/>
                </a:solidFill>
              </a:rPr>
              <a:pPr>
                <a:lnSpc>
                  <a:spcPct val="110000"/>
                </a:lnSpc>
                <a:spcBef>
                  <a:spcPts val="0"/>
                </a:spcBef>
              </a:pPr>
              <a:t>‹#›</a:t>
            </a:fld>
            <a:endParaRPr lang="en-US" sz="1000" noProof="0" dirty="0">
              <a:solidFill>
                <a:srgbClr val="000000"/>
              </a:solidFill>
            </a:endParaRPr>
          </a:p>
        </p:txBody>
      </p:sp>
      <p:sp>
        <p:nvSpPr>
          <p:cNvPr id="66" name="cdtTextBox 13 Id19"/>
          <p:cNvSpPr txBox="1"/>
          <p:nvPr>
            <p:custDataLst>
              <p:tags r:id="rId58"/>
            </p:custDataLst>
          </p:nvPr>
        </p:nvSpPr>
        <p:spPr>
          <a:xfrm>
            <a:off x="3787765" y="6597650"/>
            <a:ext cx="8410584" cy="260350"/>
          </a:xfrm>
          <a:prstGeom prst="rect">
            <a:avLst/>
          </a:prstGeom>
          <a:noFill/>
        </p:spPr>
        <p:txBody>
          <a:bodyPr wrap="square" lIns="0" tIns="0" rIns="482400" bIns="11520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Siemens</a:t>
            </a:r>
            <a:r>
              <a:rPr lang="en-US" sz="1000" baseline="0" noProof="0" dirty="0">
                <a:solidFill>
                  <a:srgbClr val="000000"/>
                </a:solidFill>
              </a:rPr>
              <a:t> PLM Software</a:t>
            </a:r>
            <a:endParaRPr lang="en-US" sz="1000" noProof="0" dirty="0">
              <a:solidFill>
                <a:srgbClr val="000000"/>
              </a:solidFill>
            </a:endParaRPr>
          </a:p>
        </p:txBody>
      </p:sp>
      <p:grpSp>
        <p:nvGrpSpPr>
          <p:cNvPr id="67" name="Gruppieren 66"/>
          <p:cNvGrpSpPr/>
          <p:nvPr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68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9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1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2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4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5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6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7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8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9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0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1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5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56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7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8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9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0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1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2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0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1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2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3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4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5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6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7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8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9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0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1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2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3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4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5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6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7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8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9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02" r:id="rId2"/>
    <p:sldLayoutId id="2147483710" r:id="rId3"/>
    <p:sldLayoutId id="2147483719" r:id="rId4"/>
    <p:sldLayoutId id="2147483711" r:id="rId5"/>
    <p:sldLayoutId id="2147483703" r:id="rId6"/>
    <p:sldLayoutId id="2147483679" r:id="rId7"/>
    <p:sldLayoutId id="2147483695" r:id="rId8"/>
    <p:sldLayoutId id="2147483705" r:id="rId9"/>
    <p:sldLayoutId id="2147483706" r:id="rId10"/>
    <p:sldLayoutId id="2147483713" r:id="rId11"/>
    <p:sldLayoutId id="2147483712" r:id="rId12"/>
    <p:sldLayoutId id="2147483670" r:id="rId13"/>
    <p:sldLayoutId id="2147483692" r:id="rId14"/>
    <p:sldLayoutId id="2147483696" r:id="rId15"/>
    <p:sldLayoutId id="2147483707" r:id="rId16"/>
    <p:sldLayoutId id="2147483715" r:id="rId17"/>
    <p:sldLayoutId id="2147483683" r:id="rId18"/>
    <p:sldLayoutId id="2147483681" r:id="rId19"/>
    <p:sldLayoutId id="2147483697" r:id="rId20"/>
    <p:sldLayoutId id="2147483691" r:id="rId21"/>
    <p:sldLayoutId id="2147483693" r:id="rId22"/>
    <p:sldLayoutId id="2147483684" r:id="rId23"/>
    <p:sldLayoutId id="2147483685" r:id="rId24"/>
    <p:sldLayoutId id="2147483694" r:id="rId25"/>
    <p:sldLayoutId id="2147483686" r:id="rId26"/>
    <p:sldLayoutId id="2147483688" r:id="rId27"/>
    <p:sldLayoutId id="2147483704" r:id="rId28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646E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Arial" pitchFamily="34" charset="0"/>
        <a:buNone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179388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358775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538163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720000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6pPr>
      <a:lvl7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7pPr>
      <a:lvl8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8pPr>
      <a:lvl9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8.xml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9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7063" y="4308567"/>
            <a:ext cx="6480000" cy="1493928"/>
          </a:xfrm>
        </p:spPr>
        <p:txBody>
          <a:bodyPr/>
          <a:lstStyle/>
          <a:p>
            <a:r>
              <a:rPr lang="en-US" dirty="0"/>
              <a:t>Plants vs Zombies</a:t>
            </a:r>
            <a:br>
              <a:rPr lang="en-US" dirty="0"/>
            </a:br>
            <a:br>
              <a:rPr lang="en-US" sz="1100" b="0" dirty="0"/>
            </a:br>
            <a:r>
              <a:rPr lang="en-US" sz="2200" b="0" dirty="0"/>
              <a:t>Team 10: Critical Hit Studios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Realize innovation.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Restricted © Siemens AG 2019</a:t>
            </a:r>
          </a:p>
        </p:txBody>
      </p:sp>
    </p:spTree>
    <p:extLst>
      <p:ext uri="{BB962C8B-B14F-4D97-AF65-F5344CB8AC3E}">
        <p14:creationId xmlns:p14="http://schemas.microsoft.com/office/powerpoint/2010/main" val="220237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DA6B-1B76-4153-996A-D64FA71D4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and Implementation Traceability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9F3EB-0BDD-42D2-8AC9-27448C884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63" y="1443038"/>
            <a:ext cx="10944872" cy="4748962"/>
          </a:xfrm>
        </p:spPr>
        <p:txBody>
          <a:bodyPr/>
          <a:lstStyle/>
          <a:p>
            <a:r>
              <a:rPr lang="en-US" dirty="0"/>
              <a:t>All required requirements were fulfilled. </a:t>
            </a:r>
          </a:p>
          <a:p>
            <a:endParaRPr lang="en-US" dirty="0"/>
          </a:p>
          <a:p>
            <a:r>
              <a:rPr lang="en-US" dirty="0"/>
              <a:t>All desired requirements except for info tooltip were fulfilled. Info tooltip was not implemented because it was complicated to implement properly. So we included a help screen to guide the player.</a:t>
            </a:r>
          </a:p>
          <a:p>
            <a:endParaRPr lang="en-US" dirty="0"/>
          </a:p>
          <a:p>
            <a:r>
              <a:rPr lang="en-US" dirty="0"/>
              <a:t>More features like -  </a:t>
            </a:r>
          </a:p>
          <a:p>
            <a:endParaRPr lang="en-US" dirty="0"/>
          </a:p>
          <a:p>
            <a:r>
              <a:rPr lang="en-US" dirty="0"/>
              <a:t>Animations to all Assets</a:t>
            </a:r>
          </a:p>
          <a:p>
            <a:r>
              <a:rPr lang="en-US" dirty="0"/>
              <a:t>Saving level progress</a:t>
            </a:r>
          </a:p>
          <a:p>
            <a:r>
              <a:rPr lang="en-US" dirty="0"/>
              <a:t>Cooldown Timer</a:t>
            </a:r>
          </a:p>
          <a:p>
            <a:r>
              <a:rPr lang="en-US" dirty="0"/>
              <a:t>Dialog Boxes</a:t>
            </a:r>
          </a:p>
          <a:p>
            <a:r>
              <a:rPr lang="en-US" dirty="0"/>
              <a:t>Level Select Screen</a:t>
            </a:r>
          </a:p>
          <a:p>
            <a:r>
              <a:rPr lang="en-US" dirty="0"/>
              <a:t>Trash Button</a:t>
            </a:r>
          </a:p>
          <a:p>
            <a:endParaRPr lang="en-US" dirty="0"/>
          </a:p>
          <a:p>
            <a:r>
              <a:rPr lang="en-US" dirty="0"/>
              <a:t>were implemented.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551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‘Critical Hit Studios’ &amp; T</a:t>
            </a:r>
            <a:r>
              <a:rPr lang="en-US" noProof="0" dirty="0"/>
              <a:t>asks List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b="1" dirty="0">
                <a:solidFill>
                  <a:srgbClr val="41AAAA"/>
                </a:solidFill>
              </a:rPr>
              <a:t>Aman : </a:t>
            </a:r>
            <a:r>
              <a:rPr lang="en-US" sz="1600" dirty="0">
                <a:solidFill>
                  <a:schemeClr val="tx1"/>
                </a:solidFill>
              </a:rPr>
              <a:t>Assets making, functionality of sun count, trash, UI of start screen, level select screen, Code review,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Apurva : </a:t>
            </a:r>
            <a:r>
              <a:rPr lang="en-US" sz="1600" dirty="0">
                <a:solidFill>
                  <a:schemeClr val="tx1"/>
                </a:solidFill>
              </a:rPr>
              <a:t>Audio background, audio source managing, sound effects, Help screen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Avanti : </a:t>
            </a:r>
            <a:r>
              <a:rPr lang="en-US" sz="1600" dirty="0">
                <a:solidFill>
                  <a:schemeClr val="tx1"/>
                </a:solidFill>
              </a:rPr>
              <a:t>Functionalities of pea shooter, freeze plant, pea, freeze pea, pea-zombie collision and death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Mayank : </a:t>
            </a:r>
            <a:r>
              <a:rPr lang="en-US" sz="1600" dirty="0">
                <a:solidFill>
                  <a:schemeClr val="tx1"/>
                </a:solidFill>
              </a:rPr>
              <a:t>Functionalities of grid, sun, horde, user event, check path, save, smoke, game manager 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Purva : </a:t>
            </a:r>
            <a:r>
              <a:rPr lang="en-US" sz="1600" dirty="0">
                <a:solidFill>
                  <a:schemeClr val="tx1"/>
                </a:solidFill>
              </a:rPr>
              <a:t>Functionalities of regular &amp; </a:t>
            </a:r>
            <a:r>
              <a:rPr lang="en-US" sz="1600" dirty="0" err="1">
                <a:solidFill>
                  <a:schemeClr val="tx1"/>
                </a:solidFill>
              </a:rPr>
              <a:t>armoured</a:t>
            </a:r>
            <a:r>
              <a:rPr lang="en-US" sz="1600" dirty="0">
                <a:solidFill>
                  <a:schemeClr val="tx1"/>
                </a:solidFill>
              </a:rPr>
              <a:t> zombies, game lose, spawning zombies, game balancing, progress bar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 err="1">
                <a:solidFill>
                  <a:srgbClr val="41AAAA"/>
                </a:solidFill>
              </a:rPr>
              <a:t>Shivkumar</a:t>
            </a:r>
            <a:r>
              <a:rPr lang="en-US" sz="1600" b="1" dirty="0">
                <a:solidFill>
                  <a:srgbClr val="41AAAA"/>
                </a:solidFill>
              </a:rPr>
              <a:t> : </a:t>
            </a:r>
            <a:r>
              <a:rPr lang="en-US" sz="1600" dirty="0">
                <a:solidFill>
                  <a:schemeClr val="tx1"/>
                </a:solidFill>
              </a:rPr>
              <a:t>Functionalities of tile, panel, dialog box, game win, walnut, user event, game manager</a:t>
            </a:r>
            <a:endParaRPr lang="en-US" sz="1600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rgbClr val="41AAA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568857-03B0-4A3E-8BEA-5E6BCDEC9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3195" y="1717122"/>
            <a:ext cx="4119061" cy="23169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3951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 bwMode="auto">
          <a:xfrm>
            <a:off x="671617" y="2132820"/>
            <a:ext cx="8424440" cy="3925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16000" tIns="90000" rIns="216000" bIns="216000" numCol="1" anchor="t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 smtClean="0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pPr marL="6350" indent="-6350"/>
            <a:r>
              <a:rPr lang="en-US" kern="0" dirty="0"/>
              <a:t>Presenters</a:t>
            </a:r>
          </a:p>
          <a:p>
            <a:pPr marL="6350" indent="-6350"/>
            <a:endParaRPr lang="en-US" sz="1100" kern="0" dirty="0"/>
          </a:p>
          <a:p>
            <a:pPr marL="6350" indent="-6350"/>
            <a:r>
              <a:rPr lang="en-US" sz="1800" b="0" kern="0" dirty="0"/>
              <a:t>Team 10 : Critical Hit Studios</a:t>
            </a:r>
          </a:p>
          <a:p>
            <a:pPr marL="6350" indent="-6350"/>
            <a:r>
              <a:rPr lang="en-US" sz="1800" b="0" kern="0" dirty="0"/>
              <a:t>Mentor    : Nilesh Gupta </a:t>
            </a:r>
          </a:p>
          <a:p>
            <a:pPr marL="6350" indent="-6350"/>
            <a:endParaRPr lang="en-US" sz="1800" b="0" kern="0" dirty="0"/>
          </a:p>
          <a:p>
            <a:pPr marL="6350" indent="-6350"/>
            <a:br>
              <a:rPr lang="en-US" sz="1800" b="0" kern="0" dirty="0"/>
            </a:br>
            <a:r>
              <a:rPr lang="en-US" sz="1800" b="0" kern="0" dirty="0"/>
              <a:t>Aman Garg</a:t>
            </a:r>
          </a:p>
          <a:p>
            <a:pPr marL="6350" indent="-6350"/>
            <a:r>
              <a:rPr lang="en-US" sz="1800" b="0" kern="0" dirty="0"/>
              <a:t>Apurva Surve</a:t>
            </a:r>
          </a:p>
          <a:p>
            <a:pPr marL="6350" indent="-6350"/>
            <a:r>
              <a:rPr lang="en-US" sz="1800" b="0" kern="0" dirty="0"/>
              <a:t>Avanti Dorle</a:t>
            </a:r>
          </a:p>
          <a:p>
            <a:pPr marL="6350" indent="-6350"/>
            <a:r>
              <a:rPr lang="en-US" sz="1800" b="0" kern="0" dirty="0"/>
              <a:t>Mayank </a:t>
            </a:r>
            <a:r>
              <a:rPr lang="en-US" sz="1800" b="0" kern="0" dirty="0" err="1"/>
              <a:t>Nagpurkar</a:t>
            </a:r>
            <a:endParaRPr lang="en-US" sz="1800" b="0" kern="0" dirty="0"/>
          </a:p>
          <a:p>
            <a:pPr marL="6350" indent="-6350"/>
            <a:r>
              <a:rPr lang="en-US" sz="1800" b="0" kern="0" dirty="0" err="1"/>
              <a:t>Purva</a:t>
            </a:r>
            <a:r>
              <a:rPr lang="en-US" sz="1800" b="0" kern="0" dirty="0"/>
              <a:t> </a:t>
            </a:r>
            <a:r>
              <a:rPr lang="en-US" sz="1800" b="0" kern="0" dirty="0" err="1"/>
              <a:t>Ekatpure</a:t>
            </a:r>
            <a:endParaRPr lang="en-US" sz="1800" b="0" kern="0" dirty="0"/>
          </a:p>
          <a:p>
            <a:pPr marL="6350" indent="-6350"/>
            <a:r>
              <a:rPr lang="en-US" sz="1800" b="0" kern="0" dirty="0"/>
              <a:t>Shivkumar </a:t>
            </a:r>
            <a:r>
              <a:rPr lang="en-US" sz="1800" b="0" kern="0" dirty="0" err="1"/>
              <a:t>Patil</a:t>
            </a:r>
            <a:r>
              <a:rPr lang="en-US" sz="1800" b="0" kern="0" dirty="0"/>
              <a:t> 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1567741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ctrTitle"/>
          </p:nvPr>
        </p:nvSpPr>
        <p:spPr>
          <a:xfrm>
            <a:off x="627063" y="3062535"/>
            <a:ext cx="8424440" cy="1663205"/>
          </a:xfrm>
        </p:spPr>
        <p:txBody>
          <a:bodyPr/>
          <a:lstStyle/>
          <a:p>
            <a:pPr marL="6350" indent="-6350"/>
            <a:r>
              <a:rPr lang="en-US" dirty="0"/>
              <a:t>Thank you.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603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ctrTitle"/>
          </p:nvPr>
        </p:nvSpPr>
        <p:spPr>
          <a:xfrm>
            <a:off x="627063" y="332570"/>
            <a:ext cx="8424440" cy="4279306"/>
          </a:xfrm>
        </p:spPr>
        <p:txBody>
          <a:bodyPr anchor="t" anchorCtr="0"/>
          <a:lstStyle/>
          <a:p>
            <a:pPr>
              <a:spcBef>
                <a:spcPts val="1800"/>
              </a:spcBef>
            </a:pPr>
            <a:r>
              <a:rPr lang="en-US" dirty="0"/>
              <a:t>Agenda:</a:t>
            </a:r>
            <a:br>
              <a:rPr lang="en-US" dirty="0"/>
            </a:br>
            <a:br>
              <a:rPr lang="en-US" dirty="0"/>
            </a:br>
            <a:r>
              <a:rPr lang="en-US" sz="1800" b="0" dirty="0"/>
              <a:t>Problem Statement</a:t>
            </a:r>
            <a:br>
              <a:rPr lang="en-US" sz="1800" b="0" dirty="0"/>
            </a:br>
            <a:r>
              <a:rPr lang="en-US" sz="1800" b="0" dirty="0"/>
              <a:t>Short Live Demo</a:t>
            </a:r>
            <a:br>
              <a:rPr lang="en-US" sz="1800" b="0" dirty="0"/>
            </a:br>
            <a:r>
              <a:rPr lang="en-US" sz="1800" b="0" dirty="0"/>
              <a:t>Pre-recorded Highlights Demo</a:t>
            </a:r>
            <a:br>
              <a:rPr lang="en-US" sz="1800" b="0" dirty="0"/>
            </a:br>
            <a:r>
              <a:rPr lang="en-US" sz="1800" b="0" dirty="0"/>
              <a:t>Architecture Diagram</a:t>
            </a:r>
            <a:br>
              <a:rPr lang="en-US" sz="1800" b="0" dirty="0"/>
            </a:br>
            <a:r>
              <a:rPr lang="en-US" sz="1800" b="0" dirty="0"/>
              <a:t>Module Description</a:t>
            </a:r>
            <a:br>
              <a:rPr lang="en-US" sz="1800" b="0" dirty="0"/>
            </a:br>
            <a:r>
              <a:rPr lang="en-US" sz="1800" b="0" dirty="0"/>
              <a:t>Challenges</a:t>
            </a:r>
            <a:br>
              <a:rPr lang="en-US" sz="1800" b="0" dirty="0"/>
            </a:br>
            <a:r>
              <a:rPr lang="en-US" sz="1800" b="0" dirty="0"/>
              <a:t>About the Team</a:t>
            </a:r>
            <a:br>
              <a:rPr lang="en-US" sz="1800" b="0" dirty="0"/>
            </a:b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038515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Problem Statement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Creating a clone of Plant vs Zombies game, which is a desktop application. The aim of the game is to protect user’s house from zombies, using magical plants.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66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b="0" noProof="0" dirty="0"/>
          </a:p>
        </p:txBody>
      </p:sp>
      <p:pic>
        <p:nvPicPr>
          <p:cNvPr id="2" name="finalhorde">
            <a:hlinkClick r:id="" action="ppaction://media"/>
            <a:extLst>
              <a:ext uri="{FF2B5EF4-FFF2-40B4-BE49-F238E27FC236}">
                <a16:creationId xmlns:a16="http://schemas.microsoft.com/office/drawing/2014/main" id="{E934949A-EAB2-4D73-88A1-50662C1D810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2142" y="95044"/>
            <a:ext cx="11854066" cy="66679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921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Architecture Diagram :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344747-FB87-4CBD-A7C8-92257C895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8491" y="1496425"/>
            <a:ext cx="5561367" cy="46313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18793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Module description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C595B-551B-4DDC-A267-3633E3938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8825" y="1480020"/>
            <a:ext cx="5040700" cy="46684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6287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challenges of the problem statement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Class diagram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No cyclic dependency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Interaction between various game assets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Scalability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Game balancing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cs typeface="Arial" pitchFamily="34" charset="0"/>
              </a:rPr>
              <a:t>Game layout (UI)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00524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60498-8C6C-41C5-BB90-C17BD1DBF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Contributors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163083-7C83-479E-8CB5-EDBFFB35B4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11"/>
          <a:stretch/>
        </p:blipFill>
        <p:spPr>
          <a:xfrm>
            <a:off x="3074755" y="-1"/>
            <a:ext cx="6646006" cy="674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21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Code statistics 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ctr" anchorCtr="0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CODE LINES 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tx1"/>
                </a:solidFill>
              </a:rPr>
              <a:t>1605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CODE FILES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tx1"/>
                </a:solidFill>
              </a:rPr>
              <a:t>22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rgbClr val="41AAAA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COMMITS IN GIT REPOSITORY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150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b="1" dirty="0">
              <a:solidFill>
                <a:srgbClr val="41AAAA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AVG. NO. OF COMMITS PER DAY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rgbClr val="000000"/>
                </a:solidFill>
              </a:rPr>
              <a:t>Approximately 12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dirty="0">
              <a:solidFill>
                <a:srgbClr val="41AAAA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012764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VERSION" val="4.1.2.0"/>
  <p:tag name="CDT_CREATORVERSION" val="4.1.2.0"/>
  <p:tag name="CDT_TEMPLATEVERSION" val="2.0.0"/>
  <p:tag name="CDT_FONTSET" val="Arial"/>
  <p:tag name="CDT_CUSTOMER" val="Siemens_2016_16x9"/>
  <p:tag name="CDT_CUSTOMER_NAME" val="Siemens AG (Corporate Design Update 2016)"/>
  <p:tag name="CDT_LANGUAGE" val="103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5:111,25-366,85-374,25-593,65"/>
  <p:tag name="CDT_MASTERSHAPE2" val="13:111,25-366,8501-374,25-593,6499"/>
  <p:tag name="CDT_MASTERSHAPE3" val="2:0-0-99,87504-960,5"/>
  <p:tag name="CDT_MASTERSHAPE4" val="11:111,25-0-374,25-355,5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13:111,25-49,37504-374,25-306,1349"/>
  <p:tag name="CDT_MASTERSHAPE3" val="5:111,25-366,85-374,25-593,6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430,875"/>
  <p:tag name="CDT_MASTERSHAPE3" val="4:111,25-491,625-374,25-430,87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83,5"/>
  <p:tag name="CDT_MASTERSHAPE3" val="13:111,25-344,125-374,25-283,4646"/>
  <p:tag name="CDT_MASTERSHAPE4" val="12:111,25-639,0355-374,25-283,464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430,875"/>
  <p:tag name="CDT_MASTERSHAPE3" val="4:111,25-491,625-181,375-430,875"/>
  <p:tag name="CDT_MASTERSHAPE4" val="5:304-49,37504-181,5-430,875"/>
  <p:tag name="CDT_MASTERSHAPE5" val="6:304-491,625-181,5-430,87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5:111,25-820,4528-374,25-102,047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DELETE_ONEVENT_NEWPRES" val="False"/>
  <p:tag name="CDT_PROT" val="2"/>
  <p:tag name="CDT_PROT_TOP" val="0"/>
  <p:tag name="CDT_PROT_LEFT" val="0"/>
  <p:tag name="CDT_PROT_WIDTH" val="960,5"/>
  <p:tag name="CDT_PROT_HEIGHT" val="99,875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  <p:tag name="CDT_MASTERSHAPE3" val="5:111,25-820,4528-374,25-102,047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  <p:tag name="CDT_MASTERSHAPE3" val="6:111,25-820,4528-374,25-102,047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317,4803"/>
  <p:tag name="CDT_MASTERSHAPE3" val="13:111,25-378,2697-374,25-317,4803"/>
  <p:tag name="CDT_MASTERSHAPE4" val="6:111,25-820,4528-374,25-102,047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04,0945"/>
  <p:tag name="CDT_MASTERSHAPE3" val="13:111,25-264,7559-374,25-215,4941"/>
  <p:tag name="CDT_MASTERSHAPE4" val="12:111,25-491,625-374,25-204,125"/>
  <p:tag name="CDT_MASTERSHAPE5" val="7:111,25-820,4528-374,25-102,047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  <p:tag name="CDT_MASTERSHAPE4" val="6:111,25-820,4528-374,25-102,047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317,4803"/>
  <p:tag name="CDT_MASTERSHAPE3" val="13:111,25-378,2696-181,375-317,4803"/>
  <p:tag name="CDT_MASTERSHAPE4" val="12:304-49,37504-181,5-317,4803"/>
  <p:tag name="CDT_MASTERSHAPE5" val="15:304-378,2697-181,5-317,4803"/>
  <p:tag name="CDT_MASTERSHAPE6" val="10:111,25-820,4528-374,25-102,047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99,87504-960,5"/>
  <p:tag name="CDT_MASTERSHAPE2" val="3078:0-0-99,87504-960,5"/>
  <p:tag name="CDT_MASTERSHAPE3" val="3079:111,25-49,37504-374,25-646,3749"/>
  <p:tag name="CDT_MASTERSHAPE4" val="10:0-809,1142-63,50622-113,3858"/>
  <p:tag name="CDT_MASTERSHAPE5" val="16:485,5-0-34-960,5"/>
  <p:tag name="CDT_MASTERSHAPE6" val="17:519,5-0-20,5-309,6244"/>
  <p:tag name="CDT_MASTERSHAPE7" val="18:519,5-0-20,5-138,9988"/>
  <p:tag name="CDT_MASTERSHAPE8" val="19:519,5-298,2492-20,5-662,2507"/>
  <p:tag name="CDT_MASTERSHAPE9" val="20:0-480,25-0,1250394-0,1250394"/>
  <p:tag name="CDT_MASTERSHAPE10" val="3072:0-0-0-0"/>
  <p:tag name="CDT_MASTERSHAPE11" val="3073:0-0-0-0"/>
  <p:tag name="CDT_MASTERSHAPE12" val="3074:0-0-0-0"/>
  <p:tag name="CDT_MASTERSHAPE13" val="3075:0-0-0-0"/>
  <p:tag name="CDT_MASTERSHAPE14" val="3076:0-0-0-0"/>
  <p:tag name="CDT_MASTERSHAPE15" val="3077:0-0-0-0"/>
  <p:tag name="CDT_MASTERSHAPE16" val="3080:0-0-0-0"/>
  <p:tag name="CDT_MASTERSHAPE17" val="3081:0-0-0-0"/>
  <p:tag name="CDT_MASTERSHAPE18" val="3082:0-0-0-0"/>
  <p:tag name="CDT_MASTERSHAPE19" val="3083:0-0-0-0"/>
  <p:tag name="CDT_MASTERSHAPE20" val="3084:0-0-0-0"/>
  <p:tag name="CDT_MASTERSHAPE21" val="3085:0-0-0-0"/>
  <p:tag name="CDT_MASTERSHAPE22" val="3086:0-0-0-0"/>
  <p:tag name="CDT_MASTERSHAPE23" val="3087:0-0-0-0"/>
  <p:tag name="CDT_MASTERSHAPE24" val="3088:0-0-0-0"/>
  <p:tag name="CDT_MASTERSHAPE25" val="3089:0-0-0-0"/>
  <p:tag name="CDT_MASTERSHAPE26" val="3090:0-0-0-0"/>
  <p:tag name="CDT_MASTERSHAPE27" val="3091:0-0-0-0"/>
  <p:tag name="CDT_MASTERSHAPE28" val="3092:0-0-0-0"/>
  <p:tag name="CDT_MASTERSHAPE29" val="3093:0-0-0-0"/>
  <p:tag name="CDT_MASTERSHAPE30" val="3094:0-0-0-0"/>
  <p:tag name="CDT_MASTERSHAPE31" val="3095:0-0-0-0"/>
  <p:tag name="CDT_MASTERSHAPE32" val="3096:0-0-0-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4"/>
  <p:tag name="CDT_TARGETSHAPE_NEW" val="1"/>
  <p:tag name="CDT_PROT" val="3"/>
  <p:tag name="CDT_PROT_TOP" val="485,5"/>
  <p:tag name="CDT_PROT_LEFT" val="0"/>
  <p:tag name="CDT_PROT_WIDTH" val="960,5"/>
  <p:tag name="CDT_PROT_HEIGHT" val="3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8"/>
  <p:tag name="CDT_PROT" val="3"/>
  <p:tag name="CDT_PROT_TOP" val="519,5"/>
  <p:tag name="CDT_PROT_LEFT" val="0"/>
  <p:tag name="CDT_PROT_WIDTH" val="309,6244"/>
  <p:tag name="CDT_PROT_HEIGHT" val="20,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9"/>
  <p:tag name="CDT_PROT" val="3"/>
  <p:tag name="CDT_PROT_TOP" val="519,5"/>
  <p:tag name="CDT_PROT_LEFT" val="298,2492"/>
  <p:tag name="CDT_PROT_WIDTH" val="662,2507"/>
  <p:tag name="CDT_PROT_HEIGHT" val="20,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326,7-960,5"/>
  <p:tag name="CDT_MASTERSHAPE2" val="11:0-0-326,7-960,5"/>
  <p:tag name="CDT_MASTERSHAPE3" val="57350:326,7-26,62496-68,50504-933,8749"/>
  <p:tag name="CDT_MASTERSHAPE4" val="57351:295,7487-26,62496-30,95134-933,8749"/>
  <p:tag name="CDT_MASTERSHAPE5" val="12:0-480,25-0,1250394-0,1250394"/>
  <p:tag name="CDT_MASTERSHAPE6" val="13:0-49,37504-76,20732-136,063"/>
  <p:tag name="CDT_MASTERSHAPE7" val="14:485,5-0-34-960,5"/>
  <p:tag name="CDT_MASTERSHAPE8" val="10:485,5-695,75-34-264,7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06,1349"/>
  <p:tag name="CDT_PROT_HEIGHT" val="374,25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DELETE_ONEVENT_NEWPRES" val="False"/>
  <p:tag name="CDT_PROT" val="2"/>
  <p:tag name="CDT_PROT_TOP" val="111,25"/>
  <p:tag name="CDT_PROT_LEFT" val="366,85"/>
  <p:tag name="CDT_PROT_WIDTH" val="593,65"/>
  <p:tag name="CDT_PROT_HEIGHT" val="374,25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406,08-960,5"/>
  <p:tag name="CDT_MASTERSHAPE2" val="13:0-0-406,08-960,5"/>
  <p:tag name="CDT_MASTERSHAPE3" val="57350:337,575-26,62496-68,50504-933,8749"/>
  <p:tag name="CDT_MASTERSHAPE4" val="57351:406,08-26,62496-30,95134-933,8749"/>
  <p:tag name="CDT_MASTERSHAPE5" val="11:0-480,25-0,1250394-0,1250394"/>
  <p:tag name="CDT_MASTERSHAPE6" val="14:0-49,37504-76,20732-136,063"/>
  <p:tag name="CDT_MASTERSHAPE7" val="15:485,5-0-34-960,5"/>
  <p:tag name="CDT_MASTERSHAPE8" val="12:485,5-695,75-34-264,7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374,2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83,5"/>
  <p:tag name="CDT_PROT_HEIGHT" val="374,25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44,125"/>
  <p:tag name="CDT_PROT_WIDTH" val="283,4646"/>
  <p:tag name="CDT_PROT_HEIGHT" val="374,25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639,0355"/>
  <p:tag name="CDT_PROT_WIDTH" val="283,4646"/>
  <p:tag name="CDT_PROT_HEIGHT" val="374,2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190,6199-26,62496-99,70441-933,8749"/>
  <p:tag name="CDT_MASTERSHAPE4" val="11:0-480,25-0,1250394-0,1250394"/>
  <p:tag name="CDT_MASTERSHAPE5" val="12:0-49,37504-76,20732-136,063"/>
  <p:tag name="CDT_MASTERSHAPE6" val="15:485,5-0-34-960,5"/>
  <p:tag name="CDT_MASTERSHAPE7" val="57351:190,62-26,62504-30,95134-933,8749"/>
  <p:tag name="CDT_MASTERSHAPE8" val="13:485,5-695,75-34-264,7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430,875"/>
  <p:tag name="CDT_PROT_HEIGHT" val="181,375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181,375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430,875"/>
  <p:tag name="CDT_PROT_HEIGHT" val="181,5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1,625"/>
  <p:tag name="CDT_PROT_WIDTH" val="430,875"/>
  <p:tag name="CDT_PROT_HEIGHT" val="181,5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235,2668-26,62496-99,70441-933,8749"/>
  <p:tag name="CDT_MASTERSHAPE4" val="11:0-480,25-0,1250394-0,1250394"/>
  <p:tag name="CDT_MASTERSHAPE5" val="13:0-49,37504-76,20732-136,063"/>
  <p:tag name="CDT_MASTERSHAPE6" val="15:485,5-0-34-960,5"/>
  <p:tag name="CDT_MASTERSHAPE7" val="57351:304-26,62504-30,95134-933,8749"/>
  <p:tag name="CDT_MASTERSHAPE8" val="12:485,5-695,75-34-264,7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17,4803"/>
  <p:tag name="CDT_PROT_HEIGHT" val="374,25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7"/>
  <p:tag name="CDT_PROT_WIDTH" val="317,4803"/>
  <p:tag name="CDT_PROT_HEIGHT" val="374,25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04,0945"/>
  <p:tag name="CDT_PROT_HEIGHT" val="374,25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264,7559"/>
  <p:tag name="CDT_PROT_WIDTH" val="215,4941"/>
  <p:tag name="CDT_PROT_HEIGHT" val="374,25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204,125"/>
  <p:tag name="CDT_PROT_HEIGHT" val="374,2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326,75-960,5"/>
  <p:tag name="CDT_MASTERSHAPE2" val="57350:326,7-26,62504-68,50504-933,8749"/>
  <p:tag name="CDT_MASTERSHAPE3" val="57351:295,7487-26,62504-30,95134-933,8749"/>
  <p:tag name="CDT_MASTERSHAPE4" val="6:0-480,25-0,1250394-0,1250394"/>
  <p:tag name="CDT_MASTERSHAPE5" val="8:0-809,1249-63,37504-113,375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317,4803"/>
  <p:tag name="CDT_PROT_HEIGHT" val="181,375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6"/>
  <p:tag name="CDT_PROT_WIDTH" val="317,4803"/>
  <p:tag name="CDT_PROT_HEIGHT" val="181,375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317,4803"/>
  <p:tag name="CDT_PROT_HEIGHT" val="181,5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378,2697"/>
  <p:tag name="CDT_PROT_WIDTH" val="317,4803"/>
  <p:tag name="CDT_PROT_HEIGHT" val="181,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406,5005-960,5"/>
  <p:tag name="CDT_MASTERSHAPE2" val="57350:337,575-26,62504-68,50504-933,8749"/>
  <p:tag name="CDT_MASTERSHAPE3" val="57351:406,08-26,62504-30,95134-933,8749"/>
  <p:tag name="CDT_MASTERSHAPE4" val="6:0-480,25-0,1250394-0,1250394"/>
  <p:tag name="CDT_MASTERSHAPE5" val="9:0-809,1249-63,37504-113,375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heme/theme1.xml><?xml version="1.0" encoding="utf-8"?>
<a:theme xmlns:a="http://schemas.openxmlformats.org/drawingml/2006/main" name="Siemens 2017 – 16:9">
  <a:themeElements>
    <a:clrScheme name="Siemens">
      <a:dk1>
        <a:srgbClr val="000000"/>
      </a:dk1>
      <a:lt1>
        <a:srgbClr val="FFFFFF"/>
      </a:lt1>
      <a:dk2>
        <a:srgbClr val="000000"/>
      </a:dk2>
      <a:lt2>
        <a:srgbClr val="ADBECB"/>
      </a:lt2>
      <a:accent1>
        <a:srgbClr val="879BAA"/>
      </a:accent1>
      <a:accent2>
        <a:srgbClr val="BECDD7"/>
      </a:accent2>
      <a:accent3>
        <a:srgbClr val="EB780A"/>
      </a:accent3>
      <a:accent4>
        <a:srgbClr val="641946"/>
      </a:accent4>
      <a:accent5>
        <a:srgbClr val="005F87"/>
      </a:accent5>
      <a:accent6>
        <a:srgbClr val="647D2D"/>
      </a:accent6>
      <a:hlink>
        <a:srgbClr val="EB780A"/>
      </a:hlink>
      <a:folHlink>
        <a:srgbClr val="641946"/>
      </a:folHlink>
    </a:clrScheme>
    <a:fontScheme name="Siemen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square" lIns="108000" tIns="54000" rIns="108000" bIns="54000" numCol="1" spcCol="72000" rtlCol="0" anchor="ctr">
        <a:noAutofit/>
      </a:bodyPr>
      <a:lstStyle>
        <a:defPPr algn="ctr">
          <a:lnSpc>
            <a:spcPct val="110000"/>
          </a:lnSpc>
          <a:spcBef>
            <a:spcPct val="0"/>
          </a:spcBef>
          <a:buFont typeface="Wingdings" charset="0"/>
          <a:buNone/>
          <a:defRPr sz="18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Bef>
            <a:spcPts val="0"/>
          </a:spcBef>
          <a:defRPr sz="12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txDef>
  </a:objectDefaults>
  <a:extraClrSchemeLst/>
  <a:custClrLst>
    <a:custClr name="Siemens Snow | 255 255 255">
      <a:srgbClr val="FFFFFF"/>
    </a:custClr>
    <a:custClr name="Siemens Accent Yellow dark | 235 120 10">
      <a:srgbClr val="EB780A"/>
    </a:custClr>
    <a:custClr name="Siemens Accent Yellow light | 255 185 0">
      <a:srgbClr val="FFB900"/>
    </a:custClr>
    <a:custClr name="Siemens Stone dark | 60 70 75">
      <a:srgbClr val="3C464B"/>
    </a:custClr>
    <a:custClr name="Siemens Sand dark | 115 100 90">
      <a:srgbClr val="73645A"/>
    </a:custClr>
    <a:custClr name="Siemens Accent Teal dark | 0 100 110">
      <a:srgbClr val="00646E"/>
    </a:custClr>
    <a:custClr name="Siemens Accent Yellow | 125 45 30">
      <a:srgbClr val="7D2D1E"/>
    </a:custClr>
    <a:custClr name="Siemens Accent Red | 65 20 50">
      <a:srgbClr val="411432"/>
    </a:custClr>
    <a:custClr name="Siemens Accent Blue | 0 70 105">
      <a:srgbClr val="004669"/>
    </a:custClr>
    <a:custClr name="Siemens Accent Green | 70 95 25">
      <a:srgbClr val="465F19"/>
    </a:custClr>
    <a:custClr name="Black">
      <a:srgbClr val="000000"/>
    </a:custClr>
    <a:custClr name="Siemens Accent Red dark | 100 25 70">
      <a:srgbClr val="641946"/>
    </a:custClr>
    <a:custClr name="Siemens Accent Red light | 175 35 95">
      <a:srgbClr val="AF235F"/>
    </a:custClr>
    <a:custClr name="Siemens Stone | 120 135 145">
      <a:srgbClr val="788791"/>
    </a:custClr>
    <a:custClr name="Siemens Sand | 155 150 130">
      <a:srgbClr val="9B9682"/>
    </a:custClr>
    <a:custClr name="Siemens Accent Teal | 15 130 135">
      <a:srgbClr val="0F8287"/>
    </a:custClr>
    <a:custClr name="Siemens Accent Yellow | 200 90 30">
      <a:srgbClr val="C85A1E"/>
    </a:custClr>
    <a:custClr name="Siemens Accent Red dark | 100 25 70">
      <a:srgbClr val="641946"/>
    </a:custClr>
    <a:custClr name="Siemens Accent Blue dark | 0 95 135">
      <a:srgbClr val="005F87"/>
    </a:custClr>
    <a:custClr name="Siemens Accent Green dark | 100 125 45">
      <a:srgbClr val="647D2D"/>
    </a:custClr>
    <a:custClr name="Siemens Stone light | 135 155 170">
      <a:srgbClr val="879BAA"/>
    </a:custClr>
    <a:custClr name="Siemens Accent Blue dark | 0 95 135">
      <a:srgbClr val="005F87"/>
    </a:custClr>
    <a:custClr name="Siemens Accent Blue light | 80 190 215">
      <a:srgbClr val="50BED7"/>
    </a:custClr>
    <a:custClr name="Siemens Stone | 155 175 190">
      <a:srgbClr val="9BAFBE"/>
    </a:custClr>
    <a:custClr name="Siemens Sand | 185 185 165">
      <a:srgbClr val="B9B9A5"/>
    </a:custClr>
    <a:custClr name="Siemens Accent Teal | 50 160 160">
      <a:srgbClr val="32A0A0"/>
    </a:custClr>
    <a:custClr name="Siemens Accent Yellow dark | 235 120 10">
      <a:srgbClr val="EB780A"/>
    </a:custClr>
    <a:custClr name="Siemens Accent Red | 135 30 80">
      <a:srgbClr val="871E50"/>
    </a:custClr>
    <a:custClr name="Siemens Accent Blue | 35 135 170">
      <a:srgbClr val="2387AA"/>
    </a:custClr>
    <a:custClr name="Siemens Accent Green | 135 150 40">
      <a:srgbClr val="879628"/>
    </a:custClr>
    <a:custClr name="Siemens Stone light 35% | 190 205 215">
      <a:srgbClr val="BECDD7"/>
    </a:custClr>
    <a:custClr name="Siemens Accent Green dark | 100 125 45">
      <a:srgbClr val="647D2D"/>
    </a:custClr>
    <a:custClr name="Siemens Accent Green light | 170 180 20">
      <a:srgbClr val="AAB414"/>
    </a:custClr>
    <a:custClr name="Siemens Stone light 35% | 190 205 215">
      <a:srgbClr val="BECDD7"/>
    </a:custClr>
    <a:custClr name="Siemens Sand light 35% | 215 215 205">
      <a:srgbClr val="D7D7CD"/>
    </a:custClr>
    <a:custClr name="Siemens Accent Teal | 75 185 185">
      <a:srgbClr val="4BB9B9"/>
    </a:custClr>
    <a:custClr name="Siemens Accent Yellow light | 255 185 0">
      <a:srgbClr val="FFB900"/>
    </a:custClr>
    <a:custClr name="Siemens Accent Red light | 175 35 95">
      <a:srgbClr val="AF235F"/>
    </a:custClr>
    <a:custClr name="Siemens Accent Blue | 65 170 200">
      <a:srgbClr val="41AAC8"/>
    </a:custClr>
    <a:custClr name="Siemens Accent Green light | 170 180 20">
      <a:srgbClr val="AAB414"/>
    </a:custClr>
    <a:custClr name="Siemens Sand light 35% | 215 215 205">
      <a:srgbClr val="D7D7CD"/>
    </a:custClr>
    <a:custClr name="Siemens Accent Teal dark | 0 100 110">
      <a:srgbClr val="00646E"/>
    </a:custClr>
    <a:custClr name="Siemens Accent Teal light | 65 170 170">
      <a:srgbClr val="41AAAA"/>
    </a:custClr>
    <a:custClr name="Siemens Stone | 205 217 225">
      <a:srgbClr val="CDD9E1"/>
    </a:custClr>
    <a:custClr name="Siemens Sand | 225 225 215">
      <a:srgbClr val="E1E1D7"/>
    </a:custClr>
    <a:custClr name="Siemens Accent Teal | 165 225 225">
      <a:srgbClr val="A5E1E1"/>
    </a:custClr>
    <a:custClr name="Siemens Accent Yellow | 255 225 120">
      <a:srgbClr val="FFE178"/>
    </a:custClr>
    <a:custClr name="Siemens Accent Red | 215 105 140">
      <a:srgbClr val="D7698C"/>
    </a:custClr>
    <a:custClr name="Siemens Accent Blue | 125 210 230">
      <a:srgbClr val="7DD2E6"/>
    </a:custClr>
    <a:custClr name="Siemens Accent Green | 210 215 65">
      <a:srgbClr val="D2D741"/>
    </a:custClr>
  </a:custClr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p4ppTags/>
</file>

<file path=customXml/item10.xml><?xml version="1.0" encoding="utf-8"?>
<p4ppTags>
  <Name>Free Content</Name>
  <PpLayout>11</PpLayout>
  <Index>9</Index>
</p4ppTags>
</file>

<file path=customXml/item11.xml><?xml version="1.0" encoding="utf-8"?>
<p4ppTags>
  <Name>Two columns</Name>
  <PpLayout>29</PpLayout>
  <Index>12</Index>
</p4ppTags>
</file>

<file path=customXml/item12.xml><?xml version="1.0" encoding="utf-8"?>
<p4ppTags>
  <Name>Two rows + Navigation</Name>
  <PpLayout>32</PpLayout>
  <Index>21</Index>
</p4ppTags>
</file>

<file path=customXml/item13.xml><?xml version="1.0" encoding="utf-8"?>
<p4ppTags>
  <Name>Two rows</Name>
  <PpLayout>32</PpLayout>
  <Index>13</Index>
</p4ppTags>
</file>

<file path=customXml/item14.xml><?xml version="1.0" encoding="utf-8"?>
<p4ppTags>
  <Name>Two columns + Navigation</Name>
  <PpLayout>32</PpLayout>
  <Index>19</Index>
</p4ppTags>
</file>

<file path=customXml/item15.xml><?xml version="1.0" encoding="utf-8"?>
<p4ppTags>
  <Name>One object (large)</Name>
  <PpLayout>16</PpLayout>
  <Index>10</Index>
</p4ppTags>
</file>

<file path=customXml/item16.xml><?xml version="1.0" encoding="utf-8"?>
<p4ppTags>
  <Name>One object (small) + Navigation</Name>
  <PpLayout>32</PpLayout>
  <Index>18</Index>
</p4ppTags>
</file>

<file path=customXml/item2.xml><?xml version="1.0" encoding="utf-8"?>
<p4ppTags>
  <Name>One object (large) + Navigation</Name>
  <PpLayout>32</PpLayout>
  <Index>17</Index>
</p4ppTags>
</file>

<file path=customXml/item3.xml><?xml version="1.0" encoding="utf-8"?>
<p4ppTags>
  <Name>Three columns</Name>
  <PpLayout>32</PpLayout>
  <Index>14</Index>
</p4ppTags>
</file>

<file path=customXml/item4.xml><?xml version="1.0" encoding="utf-8"?>
<p4ppTags>
  <Name>One object (small)</Name>
  <PpLayout>16</PpLayout>
  <Index>11</Index>
</p4ppTags>
</file>

<file path=customXml/item5.xml><?xml version="1.0" encoding="utf-8"?>
<p4ppTags>
  <Name>Four objects + Navigation</Name>
  <PpLayout>32</PpLayout>
  <Index>22</Index>
</p4ppTags>
</file>

<file path=customXml/item6.xml><?xml version="1.0" encoding="utf-8"?>
<p4ppTags>
  <Name>Four objects</Name>
  <PpLayout>24</PpLayout>
  <Index>15</Index>
</p4ppTags>
</file>

<file path=customXml/item7.xml><?xml version="1.0" encoding="utf-8"?>
<p4ppTags>
  <Name>Free Content + Navigation</Name>
  <PpLayout>32</PpLayout>
  <Index>16</Index>
</p4ppTags>
</file>

<file path=customXml/item8.xml><?xml version="1.0" encoding="utf-8"?>
<p4ppTags>
  <Name>Three columns + Navigation</Name>
  <PpLayout>32</PpLayout>
  <Index>20</Index>
</p4ppTags>
</file>

<file path=customXml/item9.xml><?xml version="1.0" encoding="utf-8"?>
<p4ppTags>
  <Name>Text + Index</Name>
  <PpLayout>32</PpLayout>
  <Index>8</Index>
</p4ppTags>
</file>

<file path=customXml/itemProps1.xml><?xml version="1.0" encoding="utf-8"?>
<ds:datastoreItem xmlns:ds="http://schemas.openxmlformats.org/officeDocument/2006/customXml" ds:itemID="{572FBA73-6DBF-45DA-8282-9342320CFAB0}">
  <ds:schemaRefs/>
</ds:datastoreItem>
</file>

<file path=customXml/itemProps10.xml><?xml version="1.0" encoding="utf-8"?>
<ds:datastoreItem xmlns:ds="http://schemas.openxmlformats.org/officeDocument/2006/customXml" ds:itemID="{D8097D0C-BE3E-4AEC-9593-65CFCCB19297}">
  <ds:schemaRefs/>
</ds:datastoreItem>
</file>

<file path=customXml/itemProps11.xml><?xml version="1.0" encoding="utf-8"?>
<ds:datastoreItem xmlns:ds="http://schemas.openxmlformats.org/officeDocument/2006/customXml" ds:itemID="{1666F4C2-68F5-4840-A44A-1A646C0925A1}">
  <ds:schemaRefs/>
</ds:datastoreItem>
</file>

<file path=customXml/itemProps12.xml><?xml version="1.0" encoding="utf-8"?>
<ds:datastoreItem xmlns:ds="http://schemas.openxmlformats.org/officeDocument/2006/customXml" ds:itemID="{6C79E4F8-DCFB-483C-880A-AEEC6AAFC838}">
  <ds:schemaRefs/>
</ds:datastoreItem>
</file>

<file path=customXml/itemProps13.xml><?xml version="1.0" encoding="utf-8"?>
<ds:datastoreItem xmlns:ds="http://schemas.openxmlformats.org/officeDocument/2006/customXml" ds:itemID="{38AB8DE4-FD9B-4166-BEC3-3F1753596133}">
  <ds:schemaRefs/>
</ds:datastoreItem>
</file>

<file path=customXml/itemProps14.xml><?xml version="1.0" encoding="utf-8"?>
<ds:datastoreItem xmlns:ds="http://schemas.openxmlformats.org/officeDocument/2006/customXml" ds:itemID="{D7BABA95-BFFE-422B-8591-3271669EEA88}">
  <ds:schemaRefs/>
</ds:datastoreItem>
</file>

<file path=customXml/itemProps15.xml><?xml version="1.0" encoding="utf-8"?>
<ds:datastoreItem xmlns:ds="http://schemas.openxmlformats.org/officeDocument/2006/customXml" ds:itemID="{80661B8B-A327-44F9-823B-4D9EE0B3EC78}">
  <ds:schemaRefs/>
</ds:datastoreItem>
</file>

<file path=customXml/itemProps16.xml><?xml version="1.0" encoding="utf-8"?>
<ds:datastoreItem xmlns:ds="http://schemas.openxmlformats.org/officeDocument/2006/customXml" ds:itemID="{D9FE249F-833E-4CF0-BECB-552D01D7DC9E}">
  <ds:schemaRefs/>
</ds:datastoreItem>
</file>

<file path=customXml/itemProps2.xml><?xml version="1.0" encoding="utf-8"?>
<ds:datastoreItem xmlns:ds="http://schemas.openxmlformats.org/officeDocument/2006/customXml" ds:itemID="{B27F640E-84DF-4F97-BC70-D045F1E6594F}">
  <ds:schemaRefs/>
</ds:datastoreItem>
</file>

<file path=customXml/itemProps3.xml><?xml version="1.0" encoding="utf-8"?>
<ds:datastoreItem xmlns:ds="http://schemas.openxmlformats.org/officeDocument/2006/customXml" ds:itemID="{15CF3461-70D1-4B54-AFAB-DAFDA0A238CD}">
  <ds:schemaRefs/>
</ds:datastoreItem>
</file>

<file path=customXml/itemProps4.xml><?xml version="1.0" encoding="utf-8"?>
<ds:datastoreItem xmlns:ds="http://schemas.openxmlformats.org/officeDocument/2006/customXml" ds:itemID="{1618AA06-B22E-4D19-9680-0D7830426729}">
  <ds:schemaRefs/>
</ds:datastoreItem>
</file>

<file path=customXml/itemProps5.xml><?xml version="1.0" encoding="utf-8"?>
<ds:datastoreItem xmlns:ds="http://schemas.openxmlformats.org/officeDocument/2006/customXml" ds:itemID="{EAB520BC-C6EC-457E-8AB5-55DB67C86858}">
  <ds:schemaRefs/>
</ds:datastoreItem>
</file>

<file path=customXml/itemProps6.xml><?xml version="1.0" encoding="utf-8"?>
<ds:datastoreItem xmlns:ds="http://schemas.openxmlformats.org/officeDocument/2006/customXml" ds:itemID="{1581BFFB-B4CE-47A8-BE77-DC1339B1E5A7}">
  <ds:schemaRefs/>
</ds:datastoreItem>
</file>

<file path=customXml/itemProps7.xml><?xml version="1.0" encoding="utf-8"?>
<ds:datastoreItem xmlns:ds="http://schemas.openxmlformats.org/officeDocument/2006/customXml" ds:itemID="{7CC5F709-E74B-4E5F-A728-923D5062EBEF}">
  <ds:schemaRefs/>
</ds:datastoreItem>
</file>

<file path=customXml/itemProps8.xml><?xml version="1.0" encoding="utf-8"?>
<ds:datastoreItem xmlns:ds="http://schemas.openxmlformats.org/officeDocument/2006/customXml" ds:itemID="{85D77EE6-52B7-48BE-9EDB-748F1EBB53DE}">
  <ds:schemaRefs/>
</ds:datastoreItem>
</file>

<file path=customXml/itemProps9.xml><?xml version="1.0" encoding="utf-8"?>
<ds:datastoreItem xmlns:ds="http://schemas.openxmlformats.org/officeDocument/2006/customXml" ds:itemID="{7E35FEDB-1F0E-4D67-A313-4AC59C26FF29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sie-ppt-2010-16x9-standard-eng-v2-1</Template>
  <TotalTime>579</TotalTime>
  <Words>273</Words>
  <Application>Microsoft Office PowerPoint</Application>
  <PresentationFormat>Custom</PresentationFormat>
  <Paragraphs>85</Paragraphs>
  <Slides>13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ＭＳ Ｐゴシック</vt:lpstr>
      <vt:lpstr>Arial</vt:lpstr>
      <vt:lpstr>Arial Unicode MS</vt:lpstr>
      <vt:lpstr>Courier New</vt:lpstr>
      <vt:lpstr>Wingdings</vt:lpstr>
      <vt:lpstr>ヒラギノ角ゴ Pro W3</vt:lpstr>
      <vt:lpstr>Siemens 2017 – 16:9</vt:lpstr>
      <vt:lpstr>Plants vs Zombies  Team 10: Critical Hit Studios</vt:lpstr>
      <vt:lpstr>Agenda:  Problem Statement Short Live Demo Pre-recorded Highlights Demo Architecture Diagram Module Description Challenges About the Team </vt:lpstr>
      <vt:lpstr>Problem Statement</vt:lpstr>
      <vt:lpstr>PowerPoint Presentation</vt:lpstr>
      <vt:lpstr>Architecture Diagram :</vt:lpstr>
      <vt:lpstr>Module description</vt:lpstr>
      <vt:lpstr>Key challenges of the problem statement</vt:lpstr>
      <vt:lpstr>Git Contributors</vt:lpstr>
      <vt:lpstr>Code statistics </vt:lpstr>
      <vt:lpstr>Requirements and Implementation Traceability</vt:lpstr>
      <vt:lpstr>Team ‘Critical Hit Studios’ &amp; Tasks List</vt:lpstr>
      <vt:lpstr>PowerPoint Presentation</vt:lpstr>
      <vt:lpstr>Thank you. </vt:lpstr>
    </vt:vector>
  </TitlesOfParts>
  <Company>SIEMENS AG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Siemens On-stage PowerPoint-Template</dc:title>
  <dc:creator>Denning, Lici</dc:creator>
  <cp:keywords>C_Restricted</cp:keywords>
  <cp:lastModifiedBy>Garg, Aman (DI SW MFE R&amp;D TCM TWI)</cp:lastModifiedBy>
  <cp:revision>84</cp:revision>
  <cp:lastPrinted>2017-05-16T13:00:22Z</cp:lastPrinted>
  <dcterms:created xsi:type="dcterms:W3CDTF">2017-05-16T13:00:10Z</dcterms:created>
  <dcterms:modified xsi:type="dcterms:W3CDTF">2019-07-26T04:29:57Z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  <property fmtid="{D5CDD505-2E9C-101B-9397-08002B2CF9AE}" pid="3" name="Release date">
    <vt:lpwstr>November 2017</vt:lpwstr>
  </property>
  <property fmtid="{D5CDD505-2E9C-101B-9397-08002B2CF9AE}" pid="4" name="Office version">
    <vt:lpwstr>2007 and higher</vt:lpwstr>
  </property>
  <property fmtid="{D5CDD505-2E9C-101B-9397-08002B2CF9AE}" pid="5" name="Release version">
    <vt:lpwstr>2.1</vt:lpwstr>
  </property>
  <property fmtid="{D5CDD505-2E9C-101B-9397-08002B2CF9AE}" pid="6" name="Document Confidentiality">
    <vt:lpwstr>Restricted</vt:lpwstr>
  </property>
</Properties>
</file>

<file path=docProps/thumbnail.jpeg>
</file>